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93455" r:id="rId4"/>
  </p:sldMasterIdLst>
  <p:notesMasterIdLst>
    <p:notesMasterId r:id="rId7"/>
  </p:notesMasterIdLst>
  <p:handoutMasterIdLst>
    <p:handoutMasterId r:id="rId8"/>
  </p:handoutMasterIdLst>
  <p:sldIdLst>
    <p:sldId id="483" r:id="rId5"/>
    <p:sldId id="449" r:id="rId6"/>
  </p:sldIdLst>
  <p:sldSz cx="9144000" cy="6858000" type="screen4x3"/>
  <p:notesSz cx="6797675" cy="9926638"/>
  <p:embeddedFontLst>
    <p:embeddedFont>
      <p:font typeface="Downcome" pitchFamily="2" charset="0"/>
      <p:regular r:id="rId9"/>
    </p:embeddedFont>
    <p:embeddedFont>
      <p:font typeface="Hasty Tasty" panose="02000000000000000000" pitchFamily="2" charset="77"/>
      <p:regular r:id="rId1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C8C"/>
    <a:srgbClr val="00854A"/>
    <a:srgbClr val="009ACD"/>
    <a:srgbClr val="DAA51A"/>
    <a:srgbClr val="4D2B76"/>
    <a:srgbClr val="7D7E28"/>
    <a:srgbClr val="86A3CB"/>
    <a:srgbClr val="D5A641"/>
    <a:srgbClr val="A22B29"/>
    <a:srgbClr val="779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78493" autoAdjust="0"/>
  </p:normalViewPr>
  <p:slideViewPr>
    <p:cSldViewPr snapToGrid="0" snapToObjects="1">
      <p:cViewPr varScale="1">
        <p:scale>
          <a:sx n="98" d="100"/>
          <a:sy n="98" d="100"/>
        </p:scale>
        <p:origin x="23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4866"/>
    </p:cViewPr>
  </p:sorterViewPr>
  <p:notesViewPr>
    <p:cSldViewPr snapToGrid="0" snapToObjects="1">
      <p:cViewPr varScale="1">
        <p:scale>
          <a:sx n="76" d="100"/>
          <a:sy n="76" d="100"/>
        </p:scale>
        <p:origin x="-216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83C699CE-D92E-43CC-B9B6-E712381C0283}" type="datetimeFigureOut">
              <a:rPr lang="en-GB" smtClean="0"/>
              <a:pPr/>
              <a:t>23/03/2026</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138DC5F5-B499-4118-BB7E-DF98682A3F54}" type="slidenum">
              <a:rPr lang="en-GB" smtClean="0"/>
              <a:pPr/>
              <a:t>‹#›</a:t>
            </a:fld>
            <a:endParaRPr lang="en-GB"/>
          </a:p>
        </p:txBody>
      </p:sp>
    </p:spTree>
    <p:extLst>
      <p:ext uri="{BB962C8B-B14F-4D97-AF65-F5344CB8AC3E}">
        <p14:creationId xmlns:p14="http://schemas.microsoft.com/office/powerpoint/2010/main" val="89143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DEF612-13B8-4526-ACC7-44E832EA1EB0}" type="datetimeFigureOut">
              <a:rPr lang="en-GB"/>
              <a:pPr>
                <a:defRPr/>
              </a:pPr>
              <a:t>23/03/2026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3856B-FDF2-46EE-9155-352331FF1296}" type="slidenum">
              <a:rPr lang="en-GB"/>
              <a:pPr>
                <a:defRPr/>
              </a:pPr>
              <a:t>‹#›</a:t>
            </a:fld>
            <a:endParaRPr lang="en-GB"/>
          </a:p>
        </p:txBody>
      </p:sp>
    </p:spTree>
    <p:extLst>
      <p:ext uri="{BB962C8B-B14F-4D97-AF65-F5344CB8AC3E}">
        <p14:creationId xmlns:p14="http://schemas.microsoft.com/office/powerpoint/2010/main" val="2629714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6079-5FC0-CF64-FD36-69F7AF0E87B3}"/>
            </a:ext>
          </a:extLst>
        </p:cNvPr>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82A75E0-025F-CEFD-CD83-0235C2F8E5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DDC3328F-277B-624B-2356-60267DE583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a:extLst>
              <a:ext uri="{FF2B5EF4-FFF2-40B4-BE49-F238E27FC236}">
                <a16:creationId xmlns:a16="http://schemas.microsoft.com/office/drawing/2014/main" id="{3A48F269-5346-544F-F0CA-926F3F3CA6E5}"/>
              </a:ext>
            </a:extLst>
          </p:cNvPr>
          <p:cNvSpPr>
            <a:spLocks noGrp="1"/>
          </p:cNvSpPr>
          <p:nvPr>
            <p:ph type="sldNum" sz="quarter" idx="5"/>
          </p:nvPr>
        </p:nvSpPr>
        <p:spPr/>
        <p:txBody>
          <a:bodyPr/>
          <a:lstStyle/>
          <a:p>
            <a:pPr>
              <a:defRPr/>
            </a:pPr>
            <a:fld id="{D4CECB9E-4A71-4E41-9EC2-329520F45173}"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401101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3525" indent="-263525"/>
            <a:endParaRPr lang="en-GB" sz="1200" dirty="0">
              <a:solidFill>
                <a:schemeClr val="bg1"/>
              </a:solidFill>
              <a:latin typeface="Hasty Tasty" pitchFamily="2" charset="0"/>
            </a:endParaRPr>
          </a:p>
        </p:txBody>
      </p:sp>
      <p:sp>
        <p:nvSpPr>
          <p:cNvPr id="4" name="Slide Number Placeholder 3"/>
          <p:cNvSpPr>
            <a:spLocks noGrp="1"/>
          </p:cNvSpPr>
          <p:nvPr>
            <p:ph type="sldNum" sz="quarter" idx="10"/>
          </p:nvPr>
        </p:nvSpPr>
        <p:spPr/>
        <p:txBody>
          <a:bodyPr/>
          <a:lstStyle/>
          <a:p>
            <a:pPr>
              <a:defRPr/>
            </a:pPr>
            <a:fld id="{9DE3856B-FDF2-46EE-9155-352331FF1296}" type="slidenum">
              <a:rPr lang="en-GB" smtClean="0"/>
              <a:pPr>
                <a:defRPr/>
              </a:pPr>
              <a:t>2</a:t>
            </a:fld>
            <a:endParaRPr lang="en-GB"/>
          </a:p>
        </p:txBody>
      </p:sp>
    </p:spTree>
    <p:extLst>
      <p:ext uri="{BB962C8B-B14F-4D97-AF65-F5344CB8AC3E}">
        <p14:creationId xmlns:p14="http://schemas.microsoft.com/office/powerpoint/2010/main" val="367422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A7E1DC-6F24-40F7-BD04-78EF2241F5DC}" type="datetimeFigureOut">
              <a:rPr lang="en-US"/>
              <a:pPr>
                <a:defRPr/>
              </a:pPr>
              <a:t>3/23/26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09F559-049D-44A0-AA30-923D57B06B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5DB43D-2120-4FFC-BF60-94BD5944C3A1}" type="datetimeFigureOut">
              <a:rPr lang="en-US"/>
              <a:pPr>
                <a:defRPr/>
              </a:pPr>
              <a:t>3/23/26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6EDF25-55FC-4ECE-8693-C06B9AB1AC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16820-9EED-49C5-B584-471B2D9566EC}" type="datetimeFigureOut">
              <a:rPr lang="en-US"/>
              <a:pPr>
                <a:defRPr/>
              </a:pPr>
              <a:t>3/23/26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66070-F277-4145-B798-C96F1CE5ED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D2B7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A8BE113-2FE1-4E7A-9DF2-A207D684D603}" type="datetimeFigureOut">
              <a:rPr lang="en-US"/>
              <a:pPr>
                <a:defRPr/>
              </a:pPr>
              <a:t>3/23/26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1EE10-EE2B-4703-9E46-FE48D5AB6A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030687-A5C4-464D-A05D-71C7650BAC3E}" type="datetimeFigureOut">
              <a:rPr lang="en-US"/>
              <a:pPr>
                <a:defRPr/>
              </a:pPr>
              <a:t>3/23/26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05DF20-29E6-4978-A898-A75771EEA0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19609B8-DB7B-4D33-AF8E-3B8F5E05EB1D}" type="datetimeFigureOut">
              <a:rPr lang="en-US"/>
              <a:pPr>
                <a:defRPr/>
              </a:pPr>
              <a:t>3/23/26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0BE9AA-18F1-4F87-8D65-C08C4AA167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487F14-C7C5-43A4-B0EB-AEF4B419038A}" type="datetimeFigureOut">
              <a:rPr lang="en-US"/>
              <a:pPr>
                <a:defRPr/>
              </a:pPr>
              <a:t>3/23/26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D1677F-6CCB-4E45-A014-EEFF78E7A3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5822B3-92D4-4580-A940-237F35160BAA}" type="datetimeFigureOut">
              <a:rPr lang="en-US"/>
              <a:pPr>
                <a:defRPr/>
              </a:pPr>
              <a:t>3/23/26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D3F1AA-31F3-45BD-B9A2-0464D66DF1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D14373-6A7B-4766-A8E7-25F360D72A48}" type="datetimeFigureOut">
              <a:rPr lang="en-US"/>
              <a:pPr>
                <a:defRPr/>
              </a:pPr>
              <a:t>3/23/26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9DF213-49C9-4A2F-BD8B-AB8DA5833D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D550FCB-ABDF-44E4-A420-415252704717}" type="datetimeFigureOut">
              <a:rPr lang="en-US"/>
              <a:pPr>
                <a:defRPr/>
              </a:pPr>
              <a:t>3/23/26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B90928A-6756-49ED-9EB0-975E41EC6FFB}" type="slidenum">
              <a:rPr lang="en-US"/>
              <a:pPr>
                <a:defRPr/>
              </a:pPr>
              <a:t>‹#›</a:t>
            </a:fld>
            <a:endParaRPr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3F789B-378C-40C4-8A67-8A03CECBD3F8}" type="datetimeFigureOut">
              <a:rPr lang="en-US"/>
              <a:pPr>
                <a:defRPr/>
              </a:pPr>
              <a:t>3/23/26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B9BE8F-7EEB-4B1F-A08E-121596FFFB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41288"/>
            <a:ext cx="8229600" cy="882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195388"/>
            <a:ext cx="8229600" cy="4930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C25127-3392-48FB-B60B-3C14CF105A53}" type="datetimeFigureOut">
              <a:rPr lang="en-US"/>
              <a:pPr>
                <a:defRPr/>
              </a:pPr>
              <a:t>3/23/26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1EEC8A-780F-4771-A729-C4AF573E4B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04" r:id="rId1"/>
    <p:sldLayoutId id="2147493505" r:id="rId2"/>
    <p:sldLayoutId id="2147493506" r:id="rId3"/>
    <p:sldLayoutId id="2147493507" r:id="rId4"/>
    <p:sldLayoutId id="2147493508" r:id="rId5"/>
    <p:sldLayoutId id="2147493509" r:id="rId6"/>
    <p:sldLayoutId id="2147493510" r:id="rId7"/>
    <p:sldLayoutId id="2147493514" r:id="rId8"/>
    <p:sldLayoutId id="2147493511" r:id="rId9"/>
    <p:sldLayoutId id="2147493512" r:id="rId10"/>
    <p:sldLayoutId id="2147493513" r:id="rId11"/>
  </p:sldLayoutIdLst>
  <p:txStyles>
    <p:titleStyle>
      <a:lvl1pPr algn="ctr" defTabSz="457200" rtl="0" eaLnBrk="0" fontAlgn="base" hangingPunct="0">
        <a:spcBef>
          <a:spcPct val="0"/>
        </a:spcBef>
        <a:spcAft>
          <a:spcPct val="0"/>
        </a:spcAft>
        <a:defRPr sz="4400" kern="1200">
          <a:solidFill>
            <a:schemeClr val="tx1"/>
          </a:solidFill>
          <a:latin typeface="Downcome" pitchFamily="2" charset="0"/>
          <a:ea typeface="+mj-ea"/>
          <a:cs typeface="+mj-cs"/>
        </a:defRPr>
      </a:lvl1pPr>
      <a:lvl2pPr algn="ctr" defTabSz="457200" rtl="0" eaLnBrk="0" fontAlgn="base" hangingPunct="0">
        <a:spcBef>
          <a:spcPct val="0"/>
        </a:spcBef>
        <a:spcAft>
          <a:spcPct val="0"/>
        </a:spcAft>
        <a:defRPr sz="4400">
          <a:solidFill>
            <a:schemeClr val="tx1"/>
          </a:solidFill>
          <a:latin typeface="Downcome" pitchFamily="2" charset="0"/>
        </a:defRPr>
      </a:lvl2pPr>
      <a:lvl3pPr algn="ctr" defTabSz="457200" rtl="0" eaLnBrk="0" fontAlgn="base" hangingPunct="0">
        <a:spcBef>
          <a:spcPct val="0"/>
        </a:spcBef>
        <a:spcAft>
          <a:spcPct val="0"/>
        </a:spcAft>
        <a:defRPr sz="4400">
          <a:solidFill>
            <a:schemeClr val="tx1"/>
          </a:solidFill>
          <a:latin typeface="Downcome" pitchFamily="2" charset="0"/>
        </a:defRPr>
      </a:lvl3pPr>
      <a:lvl4pPr algn="ctr" defTabSz="457200" rtl="0" eaLnBrk="0" fontAlgn="base" hangingPunct="0">
        <a:spcBef>
          <a:spcPct val="0"/>
        </a:spcBef>
        <a:spcAft>
          <a:spcPct val="0"/>
        </a:spcAft>
        <a:defRPr sz="4400">
          <a:solidFill>
            <a:schemeClr val="tx1"/>
          </a:solidFill>
          <a:latin typeface="Downcome" pitchFamily="2" charset="0"/>
        </a:defRPr>
      </a:lvl4pPr>
      <a:lvl5pPr algn="ctr" defTabSz="457200" rtl="0" eaLnBrk="0" fontAlgn="base" hangingPunct="0">
        <a:spcBef>
          <a:spcPct val="0"/>
        </a:spcBef>
        <a:spcAft>
          <a:spcPct val="0"/>
        </a:spcAft>
        <a:defRPr sz="4400">
          <a:solidFill>
            <a:schemeClr val="tx1"/>
          </a:solidFill>
          <a:latin typeface="Downcome" pitchFamily="2" charset="0"/>
        </a:defRPr>
      </a:lvl5pPr>
      <a:lvl6pPr marL="457200" algn="ctr" defTabSz="457200" rtl="0" fontAlgn="base">
        <a:spcBef>
          <a:spcPct val="0"/>
        </a:spcBef>
        <a:spcAft>
          <a:spcPct val="0"/>
        </a:spcAft>
        <a:defRPr sz="4400">
          <a:solidFill>
            <a:schemeClr val="tx1"/>
          </a:solidFill>
          <a:latin typeface="Downcome" pitchFamily="2" charset="0"/>
        </a:defRPr>
      </a:lvl6pPr>
      <a:lvl7pPr marL="914400" algn="ctr" defTabSz="457200" rtl="0" fontAlgn="base">
        <a:spcBef>
          <a:spcPct val="0"/>
        </a:spcBef>
        <a:spcAft>
          <a:spcPct val="0"/>
        </a:spcAft>
        <a:defRPr sz="4400">
          <a:solidFill>
            <a:schemeClr val="tx1"/>
          </a:solidFill>
          <a:latin typeface="Downcome" pitchFamily="2" charset="0"/>
        </a:defRPr>
      </a:lvl7pPr>
      <a:lvl8pPr marL="1371600" algn="ctr" defTabSz="457200" rtl="0" fontAlgn="base">
        <a:spcBef>
          <a:spcPct val="0"/>
        </a:spcBef>
        <a:spcAft>
          <a:spcPct val="0"/>
        </a:spcAft>
        <a:defRPr sz="4400">
          <a:solidFill>
            <a:schemeClr val="tx1"/>
          </a:solidFill>
          <a:latin typeface="Downcome" pitchFamily="2" charset="0"/>
        </a:defRPr>
      </a:lvl8pPr>
      <a:lvl9pPr marL="1828800" algn="ctr" defTabSz="457200" rtl="0" fontAlgn="base">
        <a:spcBef>
          <a:spcPct val="0"/>
        </a:spcBef>
        <a:spcAft>
          <a:spcPct val="0"/>
        </a:spcAft>
        <a:defRPr sz="4400">
          <a:solidFill>
            <a:schemeClr val="tx1"/>
          </a:solidFill>
          <a:latin typeface="Downcome" pitchFamily="2"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3F26-8F45-3BCA-709D-25BE89AD2015}"/>
            </a:ext>
          </a:extLst>
        </p:cNvPr>
        <p:cNvGrpSpPr/>
        <p:nvPr/>
      </p:nvGrpSpPr>
      <p:grpSpPr>
        <a:xfrm>
          <a:off x="0" y="0"/>
          <a:ext cx="0" cy="0"/>
          <a:chOff x="0" y="0"/>
          <a:chExt cx="0" cy="0"/>
        </a:xfrm>
      </p:grpSpPr>
      <p:sp>
        <p:nvSpPr>
          <p:cNvPr id="54273" name="TextBox 9">
            <a:extLst>
              <a:ext uri="{FF2B5EF4-FFF2-40B4-BE49-F238E27FC236}">
                <a16:creationId xmlns:a16="http://schemas.microsoft.com/office/drawing/2014/main" id="{9F22795C-360B-A253-2830-DA85D3D56160}"/>
              </a:ext>
            </a:extLst>
          </p:cNvPr>
          <p:cNvSpPr txBox="1">
            <a:spLocks noChangeArrowheads="1"/>
          </p:cNvSpPr>
          <p:nvPr/>
        </p:nvSpPr>
        <p:spPr bwMode="auto">
          <a:xfrm>
            <a:off x="0" y="0"/>
            <a:ext cx="9144000" cy="1077218"/>
          </a:xfrm>
          <a:prstGeom prst="rect">
            <a:avLst/>
          </a:prstGeom>
          <a:solidFill>
            <a:srgbClr val="223C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dirty="0">
                <a:solidFill>
                  <a:srgbClr val="FFFFFF"/>
                </a:solidFill>
              </a:rPr>
              <a:t>Sand Dams Worldwide in partnership </a:t>
            </a:r>
            <a:br>
              <a:rPr lang="en-GB" altLang="en-US" sz="3200" b="1" dirty="0">
                <a:solidFill>
                  <a:srgbClr val="FFFFFF"/>
                </a:solidFill>
              </a:rPr>
            </a:br>
            <a:r>
              <a:rPr lang="en-GB" altLang="en-US" sz="3200" b="1" dirty="0">
                <a:solidFill>
                  <a:srgbClr val="FFFFFF"/>
                </a:solidFill>
              </a:rPr>
              <a:t>with Rotary International</a:t>
            </a:r>
          </a:p>
        </p:txBody>
      </p:sp>
      <p:sp>
        <p:nvSpPr>
          <p:cNvPr id="24" name="Rectangle 23">
            <a:extLst>
              <a:ext uri="{FF2B5EF4-FFF2-40B4-BE49-F238E27FC236}">
                <a16:creationId xmlns:a16="http://schemas.microsoft.com/office/drawing/2014/main" id="{DD86C7C6-A744-952A-0EC9-008F13ED75E3}"/>
              </a:ext>
            </a:extLst>
          </p:cNvPr>
          <p:cNvSpPr/>
          <p:nvPr/>
        </p:nvSpPr>
        <p:spPr>
          <a:xfrm>
            <a:off x="0" y="6069013"/>
            <a:ext cx="9180513" cy="788987"/>
          </a:xfrm>
          <a:prstGeom prst="rect">
            <a:avLst/>
          </a:prstGeom>
          <a:solidFill>
            <a:srgbClr val="4D2B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fontAlgn="auto" hangingPunct="1">
              <a:spcBef>
                <a:spcPts val="0"/>
              </a:spcBef>
              <a:spcAft>
                <a:spcPts val="0"/>
              </a:spcAft>
              <a:defRPr/>
            </a:pPr>
            <a:endParaRPr lang="en-US" dirty="0">
              <a:solidFill>
                <a:srgbClr val="4D2B76"/>
              </a:solidFill>
            </a:endParaRPr>
          </a:p>
        </p:txBody>
      </p:sp>
      <p:pic>
        <p:nvPicPr>
          <p:cNvPr id="54275" name="Picture 29">
            <a:extLst>
              <a:ext uri="{FF2B5EF4-FFF2-40B4-BE49-F238E27FC236}">
                <a16:creationId xmlns:a16="http://schemas.microsoft.com/office/drawing/2014/main" id="{B5523230-9117-9D87-93A8-11EF2C85A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54750"/>
            <a:ext cx="3048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30">
            <a:extLst>
              <a:ext uri="{FF2B5EF4-FFF2-40B4-BE49-F238E27FC236}">
                <a16:creationId xmlns:a16="http://schemas.microsoft.com/office/drawing/2014/main" id="{5555D419-576D-8336-9B9E-BD3F1B094648}"/>
              </a:ext>
            </a:extLst>
          </p:cNvPr>
          <p:cNvSpPr>
            <a:spLocks noChangeArrowheads="1"/>
          </p:cNvSpPr>
          <p:nvPr/>
        </p:nvSpPr>
        <p:spPr bwMode="auto">
          <a:xfrm>
            <a:off x="188913" y="61913"/>
            <a:ext cx="87963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GB" altLang="en-US" sz="4400">
                <a:solidFill>
                  <a:srgbClr val="7791BE"/>
                </a:solidFill>
                <a:latin typeface="Downcome" pitchFamily="2" charset="0"/>
              </a:rPr>
              <a:t>  </a:t>
            </a:r>
            <a:endParaRPr lang="en-GB" altLang="en-US" sz="4400">
              <a:solidFill>
                <a:srgbClr val="7791BE"/>
              </a:solidFill>
            </a:endParaRPr>
          </a:p>
        </p:txBody>
      </p:sp>
      <p:sp>
        <p:nvSpPr>
          <p:cNvPr id="54277" name="TextBox 8">
            <a:extLst>
              <a:ext uri="{FF2B5EF4-FFF2-40B4-BE49-F238E27FC236}">
                <a16:creationId xmlns:a16="http://schemas.microsoft.com/office/drawing/2014/main" id="{93A5E83B-4240-94C2-8B7F-4C3887A54884}"/>
              </a:ext>
            </a:extLst>
          </p:cNvPr>
          <p:cNvSpPr txBox="1">
            <a:spLocks noChangeArrowheads="1"/>
          </p:cNvSpPr>
          <p:nvPr/>
        </p:nvSpPr>
        <p:spPr bwMode="auto">
          <a:xfrm>
            <a:off x="0" y="5903913"/>
            <a:ext cx="9180513" cy="954087"/>
          </a:xfrm>
          <a:prstGeom prst="rect">
            <a:avLst/>
          </a:prstGeom>
          <a:solidFill>
            <a:schemeClr val="bg1"/>
          </a:solidFill>
          <a:ln w="9525">
            <a:solidFill>
              <a:schemeClr val="bg2"/>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a:p>
            <a:pPr eaLnBrk="1" hangingPunct="1"/>
            <a:endParaRPr lang="en-GB" altLang="en-US">
              <a:solidFill>
                <a:srgbClr val="000000"/>
              </a:solidFill>
            </a:endParaRPr>
          </a:p>
          <a:p>
            <a:pPr eaLnBrk="1" hangingPunct="1"/>
            <a:endParaRPr lang="en-GB" altLang="en-US">
              <a:solidFill>
                <a:srgbClr val="000000"/>
              </a:solidFill>
            </a:endParaRPr>
          </a:p>
        </p:txBody>
      </p:sp>
      <p:pic>
        <p:nvPicPr>
          <p:cNvPr id="54278" name="Picture 10" descr="A close-up of a sign&#10;&#10;Description automatically generated with medium confidence">
            <a:extLst>
              <a:ext uri="{FF2B5EF4-FFF2-40B4-BE49-F238E27FC236}">
                <a16:creationId xmlns:a16="http://schemas.microsoft.com/office/drawing/2014/main" id="{44A13210-63C7-6E99-81B1-9A7C82C78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6042025"/>
            <a:ext cx="4203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1">
            <a:extLst>
              <a:ext uri="{FF2B5EF4-FFF2-40B4-BE49-F238E27FC236}">
                <a16:creationId xmlns:a16="http://schemas.microsoft.com/office/drawing/2014/main" id="{6EA6F836-E58E-A5B5-F295-20892163D01B}"/>
              </a:ext>
            </a:extLst>
          </p:cNvPr>
          <p:cNvSpPr txBox="1">
            <a:spLocks noChangeArrowheads="1"/>
          </p:cNvSpPr>
          <p:nvPr/>
        </p:nvSpPr>
        <p:spPr bwMode="auto">
          <a:xfrm>
            <a:off x="250825" y="1225144"/>
            <a:ext cx="45434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pPr>
            <a:r>
              <a:rPr lang="en-GB" altLang="en-US" sz="2100" dirty="0">
                <a:solidFill>
                  <a:srgbClr val="000000"/>
                </a:solidFill>
              </a:rPr>
              <a:t>Over $1,600,000 invested by over 200 Rotary clubs.</a:t>
            </a:r>
          </a:p>
          <a:p>
            <a:pPr eaLnBrk="1" hangingPunct="1">
              <a:spcBef>
                <a:spcPts val="1200"/>
              </a:spcBef>
            </a:pPr>
            <a:r>
              <a:rPr lang="en-GB" altLang="en-US" sz="2100" dirty="0">
                <a:solidFill>
                  <a:srgbClr val="000000"/>
                </a:solidFill>
              </a:rPr>
              <a:t>81 sand dams have been built.</a:t>
            </a:r>
          </a:p>
          <a:p>
            <a:pPr eaLnBrk="1" hangingPunct="1">
              <a:spcBef>
                <a:spcPts val="1200"/>
              </a:spcBef>
            </a:pPr>
            <a:r>
              <a:rPr lang="en-GB" altLang="en-US" sz="2100" dirty="0">
                <a:solidFill>
                  <a:srgbClr val="000000"/>
                </a:solidFill>
              </a:rPr>
              <a:t>Over 149,000 people with </a:t>
            </a:r>
            <a:br>
              <a:rPr lang="en-GB" altLang="en-US" sz="2100" dirty="0">
                <a:solidFill>
                  <a:srgbClr val="000000"/>
                </a:solidFill>
              </a:rPr>
            </a:br>
            <a:r>
              <a:rPr lang="en-GB" altLang="en-US" sz="2100" dirty="0">
                <a:solidFill>
                  <a:srgbClr val="000000"/>
                </a:solidFill>
              </a:rPr>
              <a:t>access to clean water closer to home.</a:t>
            </a:r>
          </a:p>
          <a:p>
            <a:pPr eaLnBrk="1" hangingPunct="1">
              <a:spcBef>
                <a:spcPts val="1200"/>
              </a:spcBef>
            </a:pPr>
            <a:r>
              <a:rPr lang="en-GB" altLang="en-US" sz="2100" dirty="0">
                <a:solidFill>
                  <a:srgbClr val="000000"/>
                </a:solidFill>
              </a:rPr>
              <a:t>Over 50 self-help groups are transforming their lives.</a:t>
            </a:r>
          </a:p>
          <a:p>
            <a:pPr eaLnBrk="1" hangingPunct="1">
              <a:spcBef>
                <a:spcPts val="1200"/>
              </a:spcBef>
            </a:pPr>
            <a:r>
              <a:rPr lang="en-GB" altLang="en-US" sz="2100" dirty="0">
                <a:solidFill>
                  <a:srgbClr val="000000"/>
                </a:solidFill>
              </a:rPr>
              <a:t>With the opportunity and hope created by sand dam projects, families are breaking free from a cycle of poverty and dependence.</a:t>
            </a:r>
          </a:p>
        </p:txBody>
      </p:sp>
      <p:pic>
        <p:nvPicPr>
          <p:cNvPr id="54280" name="Picture 3" descr="750-mark-of-excellence.png">
            <a:extLst>
              <a:ext uri="{FF2B5EF4-FFF2-40B4-BE49-F238E27FC236}">
                <a16:creationId xmlns:a16="http://schemas.microsoft.com/office/drawing/2014/main" id="{31A4E85A-51F2-3CA2-1B43-EFC53F83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222250"/>
            <a:ext cx="7229475" cy="721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63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80000" cy="815355"/>
          </a:xfrm>
          <a:prstGeom prst="rect">
            <a:avLst/>
          </a:prstGeom>
          <a:solidFill>
            <a:srgbClr val="223C8C"/>
          </a:solidFill>
        </p:spPr>
        <p:txBody>
          <a:bodyPr vert="horz" lIns="91440" tIns="45720" rIns="91440" bIns="45720" rtlCol="0" anchor="ctr">
            <a:normAutofit fontScale="75000" lnSpcReduction="20000"/>
          </a:bodyPr>
          <a:lstStyle/>
          <a:p>
            <a:pPr lvl="0" algn="ctr" defTabSz="914400" fontAlgn="auto">
              <a:spcAft>
                <a:spcPts val="0"/>
              </a:spcAft>
              <a:defRPr/>
            </a:pPr>
            <a:r>
              <a:rPr lang="en-GB" sz="4100" b="1" dirty="0">
                <a:solidFill>
                  <a:schemeClr val="bg1"/>
                </a:solidFill>
                <a:latin typeface="+mj-lt"/>
                <a:ea typeface="+mj-ea"/>
                <a:cs typeface="Arial" pitchFamily="34" charset="0"/>
              </a:rPr>
              <a:t>Transforming lives and land with sand dams</a:t>
            </a:r>
            <a:endParaRPr kumimoji="0" lang="en-GB" sz="4100" b="1" i="0" u="none" strike="noStrike" kern="1200" cap="none" spc="0" normalizeH="0" baseline="0" noProof="0" dirty="0">
              <a:ln>
                <a:noFill/>
              </a:ln>
              <a:solidFill>
                <a:schemeClr val="bg1"/>
              </a:solidFill>
              <a:effectLst/>
              <a:uLnTx/>
              <a:uFillTx/>
              <a:latin typeface="+mj-lt"/>
              <a:ea typeface="+mj-ea"/>
              <a:cs typeface="Arial" pitchFamily="34" charset="0"/>
            </a:endParaRPr>
          </a:p>
        </p:txBody>
      </p:sp>
      <p:sp>
        <p:nvSpPr>
          <p:cNvPr id="15" name="TextBox 14"/>
          <p:cNvSpPr txBox="1"/>
          <p:nvPr/>
        </p:nvSpPr>
        <p:spPr>
          <a:xfrm>
            <a:off x="-2" y="5904410"/>
            <a:ext cx="9180002" cy="953590"/>
          </a:xfrm>
          <a:prstGeom prst="rect">
            <a:avLst/>
          </a:prstGeom>
          <a:solidFill>
            <a:schemeClr val="bg1"/>
          </a:solidFill>
          <a:ln>
            <a:solidFill>
              <a:schemeClr val="bg2"/>
            </a:solidFill>
          </a:ln>
        </p:spPr>
        <p:txBody>
          <a:bodyPr wrap="square" rtlCol="0">
            <a:spAutoFit/>
          </a:bodyPr>
          <a:lstStyle/>
          <a:p>
            <a:endParaRPr lang="en-GB" dirty="0"/>
          </a:p>
          <a:p>
            <a:endParaRPr lang="en-GB" dirty="0"/>
          </a:p>
          <a:p>
            <a:endParaRPr lang="en-GB" dirty="0"/>
          </a:p>
        </p:txBody>
      </p:sp>
      <p:pic>
        <p:nvPicPr>
          <p:cNvPr id="6" name="Picture 5" descr="A close-up of a sign&#10;&#10;Description automatically generated with medium confidence">
            <a:extLst>
              <a:ext uri="{FF2B5EF4-FFF2-40B4-BE49-F238E27FC236}">
                <a16:creationId xmlns:a16="http://schemas.microsoft.com/office/drawing/2014/main" id="{99EC51F9-7438-0463-E410-5E13A7830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222" y="6042645"/>
            <a:ext cx="4203356" cy="723442"/>
          </a:xfrm>
          <a:prstGeom prst="rect">
            <a:avLst/>
          </a:prstGeom>
        </p:spPr>
      </p:pic>
      <p:sp>
        <p:nvSpPr>
          <p:cNvPr id="2" name="TextBox 1">
            <a:extLst>
              <a:ext uri="{FF2B5EF4-FFF2-40B4-BE49-F238E27FC236}">
                <a16:creationId xmlns:a16="http://schemas.microsoft.com/office/drawing/2014/main" id="{DF82F6D6-7260-14F3-A226-E565A150530F}"/>
              </a:ext>
            </a:extLst>
          </p:cNvPr>
          <p:cNvSpPr txBox="1"/>
          <p:nvPr/>
        </p:nvSpPr>
        <p:spPr>
          <a:xfrm>
            <a:off x="238864" y="1046056"/>
            <a:ext cx="8666271" cy="5086008"/>
          </a:xfrm>
          <a:prstGeom prst="rect">
            <a:avLst/>
          </a:prstGeom>
          <a:noFill/>
        </p:spPr>
        <p:txBody>
          <a:bodyPr wrap="square" rtlCol="0">
            <a:spAutoFit/>
          </a:bodyPr>
          <a:lstStyle/>
          <a:p>
            <a:r>
              <a:rPr lang="en-GB" sz="1250" dirty="0"/>
              <a:t>Sand Dams Worldwide and Rotary are working together to create opportunity for some of the world’s poorest people to work their way out of hunger and poverty with dignity. Sand dam projects make a difference and transform lives by: </a:t>
            </a:r>
          </a:p>
          <a:p>
            <a:r>
              <a:rPr lang="en-GB" sz="1250" dirty="0"/>
              <a:t> </a:t>
            </a:r>
          </a:p>
          <a:p>
            <a:r>
              <a:rPr lang="en-GB" sz="1250" b="1" dirty="0">
                <a:solidFill>
                  <a:srgbClr val="223C8C"/>
                </a:solidFill>
              </a:rPr>
              <a:t>Providing clean water</a:t>
            </a:r>
            <a:endParaRPr lang="en-GB" sz="1250" dirty="0">
              <a:solidFill>
                <a:srgbClr val="223C8C"/>
              </a:solidFill>
            </a:endParaRPr>
          </a:p>
          <a:p>
            <a:r>
              <a:rPr lang="en-GB" sz="1250" dirty="0"/>
              <a:t>Sand dams provide safe clean water for life closer to people’s homes. </a:t>
            </a:r>
          </a:p>
          <a:p>
            <a:r>
              <a:rPr lang="en-GB" sz="1250" dirty="0"/>
              <a:t> </a:t>
            </a:r>
          </a:p>
          <a:p>
            <a:r>
              <a:rPr lang="en-GB" sz="1250" b="1" dirty="0">
                <a:solidFill>
                  <a:srgbClr val="223C8C"/>
                </a:solidFill>
              </a:rPr>
              <a:t>Promoting peace</a:t>
            </a:r>
            <a:endParaRPr lang="en-GB" sz="1250" dirty="0">
              <a:solidFill>
                <a:srgbClr val="223C8C"/>
              </a:solidFill>
            </a:endParaRPr>
          </a:p>
          <a:p>
            <a:r>
              <a:rPr lang="en-GB" sz="1250" dirty="0"/>
              <a:t>Sand dams reduce human to human and human to wildlife conflict where there is conflict over scarce water sources. </a:t>
            </a:r>
          </a:p>
          <a:p>
            <a:endParaRPr lang="en-GB" sz="1250" dirty="0"/>
          </a:p>
          <a:p>
            <a:r>
              <a:rPr lang="en-GB" sz="1250" b="1" dirty="0">
                <a:solidFill>
                  <a:srgbClr val="223C8C"/>
                </a:solidFill>
              </a:rPr>
              <a:t>Supporting education</a:t>
            </a:r>
            <a:endParaRPr lang="en-GB" sz="1250" dirty="0">
              <a:solidFill>
                <a:srgbClr val="223C8C"/>
              </a:solidFill>
            </a:endParaRPr>
          </a:p>
          <a:p>
            <a:r>
              <a:rPr lang="en-GB" sz="1250" dirty="0"/>
              <a:t>Time saved fetching water (6 to 12 hours a day, even longer in times of drought) frees time for children to go to school. </a:t>
            </a:r>
          </a:p>
          <a:p>
            <a:r>
              <a:rPr lang="en-GB" sz="1250" dirty="0"/>
              <a:t> </a:t>
            </a:r>
          </a:p>
          <a:p>
            <a:r>
              <a:rPr lang="en-GB" sz="1250" b="1" dirty="0">
                <a:solidFill>
                  <a:srgbClr val="223C8C"/>
                </a:solidFill>
              </a:rPr>
              <a:t>Growing local economies</a:t>
            </a:r>
            <a:endParaRPr lang="en-GB" sz="1250" dirty="0">
              <a:solidFill>
                <a:srgbClr val="223C8C"/>
              </a:solidFill>
            </a:endParaRPr>
          </a:p>
          <a:p>
            <a:r>
              <a:rPr lang="en-GB" sz="1250" dirty="0"/>
              <a:t>Sand dams increase household income by reducing expenditure on water and food. They also create the opportunity to invest in new enterprises, such as exporting surplus food to local markets. </a:t>
            </a:r>
          </a:p>
          <a:p>
            <a:r>
              <a:rPr lang="en-GB" sz="1250" dirty="0"/>
              <a:t> </a:t>
            </a:r>
          </a:p>
          <a:p>
            <a:r>
              <a:rPr lang="en-GB" sz="1250" b="1" dirty="0">
                <a:solidFill>
                  <a:srgbClr val="223C8C"/>
                </a:solidFill>
              </a:rPr>
              <a:t>Empowering mothers and children</a:t>
            </a:r>
            <a:endParaRPr lang="en-GB" sz="1250" dirty="0">
              <a:solidFill>
                <a:srgbClr val="223C8C"/>
              </a:solidFill>
            </a:endParaRPr>
          </a:p>
          <a:p>
            <a:r>
              <a:rPr lang="en-GB" sz="1250" dirty="0"/>
              <a:t>Sand dam and subsequent climate-smart agriculture (such as building community seed banks with drought-tolerant seeds) empower women as they become decision makers in their communities, whilst children (and parents alike) have improved nutrition at school, work and home thanks to the safe water. </a:t>
            </a:r>
          </a:p>
          <a:p>
            <a:r>
              <a:rPr lang="en-GB" sz="1250" dirty="0"/>
              <a:t>  </a:t>
            </a:r>
          </a:p>
          <a:p>
            <a:r>
              <a:rPr lang="en-GB" sz="1250" b="1" dirty="0">
                <a:solidFill>
                  <a:srgbClr val="223C8C"/>
                </a:solidFill>
              </a:rPr>
              <a:t>Fighting disease</a:t>
            </a:r>
            <a:endParaRPr lang="en-GB" sz="1250" dirty="0">
              <a:solidFill>
                <a:srgbClr val="223C8C"/>
              </a:solidFill>
            </a:endParaRPr>
          </a:p>
          <a:p>
            <a:r>
              <a:rPr lang="en-GB" sz="1250" dirty="0"/>
              <a:t>Sand dams provide a safer water supply (that meets WHO drinking standards) as the water stored within sand protects it from evaporation, contamination and waterborne diseases.</a:t>
            </a:r>
          </a:p>
          <a:p>
            <a:endParaRPr lang="en-US" sz="1200" dirty="0"/>
          </a:p>
        </p:txBody>
      </p:sp>
    </p:spTree>
    <p:extLst>
      <p:ext uri="{BB962C8B-B14F-4D97-AF65-F5344CB8AC3E}">
        <p14:creationId xmlns:p14="http://schemas.microsoft.com/office/powerpoint/2010/main" val="3275177940"/>
      </p:ext>
    </p:extLst>
  </p:cSld>
  <p:clrMapOvr>
    <a:masterClrMapping/>
  </p:clrMapOvr>
</p:sld>
</file>

<file path=ppt/theme/theme1.xml><?xml version="1.0" encoding="utf-8"?>
<a:theme xmlns:a="http://schemas.openxmlformats.org/drawingml/2006/main" name="Office Theme">
  <a:themeElements>
    <a:clrScheme name="Excellent Development 2013">
      <a:dk1>
        <a:sysClr val="windowText" lastClr="000000"/>
      </a:dk1>
      <a:lt1>
        <a:sysClr val="window" lastClr="FFFFFF"/>
      </a:lt1>
      <a:dk2>
        <a:srgbClr val="000000"/>
      </a:dk2>
      <a:lt2>
        <a:srgbClr val="FFFFFF"/>
      </a:lt2>
      <a:accent1>
        <a:srgbClr val="7791BE"/>
      </a:accent1>
      <a:accent2>
        <a:srgbClr val="7D7E28"/>
      </a:accent2>
      <a:accent3>
        <a:srgbClr val="A73A7B"/>
      </a:accent3>
      <a:accent4>
        <a:srgbClr val="4D2B76"/>
      </a:accent4>
      <a:accent5>
        <a:srgbClr val="A22B29"/>
      </a:accent5>
      <a:accent6>
        <a:srgbClr val="D5A641"/>
      </a:accent6>
      <a:hlink>
        <a:srgbClr val="4D2B76"/>
      </a:hlink>
      <a:folHlink>
        <a:srgbClr val="57403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C56DF4-345E-44BA-A9C0-F7678D791209}">
  <ds:schemaRefs>
    <ds:schemaRef ds:uri="http://schemas.microsoft.com/office/2006/metadata/propertie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14831</TotalTime>
  <Words>317</Words>
  <Application>Microsoft Macintosh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Hasty Tasty</vt:lpstr>
      <vt:lpstr>Arial</vt:lpstr>
      <vt:lpstr>Calibri</vt:lpstr>
      <vt:lpstr>Downcome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Dwain Lucktung</cp:lastModifiedBy>
  <cp:revision>1126</cp:revision>
  <dcterms:created xsi:type="dcterms:W3CDTF">2010-04-12T23:12:02Z</dcterms:created>
  <dcterms:modified xsi:type="dcterms:W3CDTF">2026-03-23T09:21:26Z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